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74" r:id="rId2"/>
    <p:sldId id="471" r:id="rId3"/>
    <p:sldId id="472" r:id="rId4"/>
    <p:sldId id="441" r:id="rId5"/>
    <p:sldId id="449" r:id="rId6"/>
    <p:sldId id="450" r:id="rId7"/>
    <p:sldId id="460" r:id="rId8"/>
    <p:sldId id="461" r:id="rId9"/>
    <p:sldId id="462" r:id="rId10"/>
    <p:sldId id="463" r:id="rId11"/>
    <p:sldId id="464" r:id="rId12"/>
    <p:sldId id="465" r:id="rId13"/>
    <p:sldId id="467" r:id="rId14"/>
    <p:sldId id="468" r:id="rId15"/>
    <p:sldId id="469" r:id="rId16"/>
    <p:sldId id="470" r:id="rId17"/>
    <p:sldId id="473" r:id="rId18"/>
    <p:sldId id="474" r:id="rId19"/>
    <p:sldId id="475" r:id="rId20"/>
    <p:sldId id="476" r:id="rId21"/>
    <p:sldId id="477" r:id="rId22"/>
    <p:sldId id="478" r:id="rId23"/>
    <p:sldId id="479" r:id="rId24"/>
    <p:sldId id="480" r:id="rId25"/>
    <p:sldId id="481" r:id="rId26"/>
    <p:sldId id="482" r:id="rId27"/>
    <p:sldId id="483" r:id="rId28"/>
    <p:sldId id="484" r:id="rId29"/>
    <p:sldId id="485" r:id="rId30"/>
    <p:sldId id="486" r:id="rId31"/>
    <p:sldId id="487" r:id="rId32"/>
    <p:sldId id="488" r:id="rId33"/>
    <p:sldId id="489" r:id="rId34"/>
    <p:sldId id="490" r:id="rId35"/>
    <p:sldId id="491" r:id="rId36"/>
    <p:sldId id="492" r:id="rId37"/>
    <p:sldId id="493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80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30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1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34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3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运算定律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5786" y="3593504"/>
            <a:ext cx="764824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乘法</a:t>
            </a:r>
            <a:r>
              <a:rPr lang="zh-CN" altLang="en-US" sz="40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和连除的简便算法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乘法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运算定律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5756090" y="2048387"/>
            <a:ext cx="3315902" cy="27419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733274" y="2050485"/>
            <a:ext cx="2918845" cy="27419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5496" y="2089745"/>
            <a:ext cx="2586620" cy="27419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252456" y="1507010"/>
            <a:ext cx="2979626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方法②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endParaRPr lang="en-US" altLang="zh-CN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  <p:sp>
        <p:nvSpPr>
          <p:cNvPr id="3" name="矩形 66"/>
          <p:cNvSpPr>
            <a:spLocks noChangeArrowheads="1"/>
          </p:cNvSpPr>
          <p:nvPr/>
        </p:nvSpPr>
        <p:spPr bwMode="auto">
          <a:xfrm>
            <a:off x="-216236" y="2515195"/>
            <a:ext cx="3693751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590302" y="1955631"/>
            <a:ext cx="319714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   12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×25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＝（3×4）×25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3×（4×25）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3×100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5714727" y="1965920"/>
            <a:ext cx="353779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    12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×25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（10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2）×25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10×25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2×25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250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50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9215" y="1573685"/>
            <a:ext cx="2979626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方法①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endParaRPr lang="en-US" altLang="zh-CN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5496" y="2132913"/>
            <a:ext cx="2922626" cy="2736247"/>
            <a:chOff x="1773237" y="2247943"/>
            <a:chExt cx="2260956" cy="2736540"/>
          </a:xfrm>
        </p:grpSpPr>
        <p:grpSp>
          <p:nvGrpSpPr>
            <p:cNvPr id="8" name="Group 34"/>
            <p:cNvGrpSpPr/>
            <p:nvPr/>
          </p:nvGrpSpPr>
          <p:grpSpPr bwMode="auto">
            <a:xfrm>
              <a:off x="1862138" y="2679431"/>
              <a:ext cx="1490663" cy="2305052"/>
              <a:chOff x="549" y="1710"/>
              <a:chExt cx="939" cy="1452"/>
            </a:xfrm>
          </p:grpSpPr>
          <p:grpSp>
            <p:nvGrpSpPr>
              <p:cNvPr id="11" name="Group 32"/>
              <p:cNvGrpSpPr/>
              <p:nvPr/>
            </p:nvGrpSpPr>
            <p:grpSpPr bwMode="auto">
              <a:xfrm>
                <a:off x="555" y="1710"/>
                <a:ext cx="933" cy="934"/>
                <a:chOff x="555" y="1710"/>
                <a:chExt cx="933" cy="934"/>
              </a:xfrm>
            </p:grpSpPr>
            <p:sp>
              <p:nvSpPr>
                <p:cNvPr id="16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777" y="2276"/>
                  <a:ext cx="623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3200" dirty="0">
                      <a:latin typeface="Arial" panose="020B0604020202020204" pitchFamily="34" charset="0"/>
                    </a:rPr>
                    <a:t>6  0</a:t>
                  </a:r>
                </a:p>
              </p:txBody>
            </p:sp>
            <p:sp>
              <p:nvSpPr>
                <p:cNvPr id="17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777" y="1710"/>
                  <a:ext cx="711" cy="67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buFontTx/>
                    <a:buNone/>
                  </a:pPr>
                  <a:r>
                    <a:rPr lang="en-US" altLang="zh-CN" sz="3200" dirty="0">
                      <a:latin typeface="Arial" panose="020B0604020202020204" pitchFamily="34" charset="0"/>
                    </a:rPr>
                    <a:t>1  2</a:t>
                  </a:r>
                </a:p>
                <a:p>
                  <a:pPr eaLnBrk="1" hangingPunct="1">
                    <a:lnSpc>
                      <a:spcPct val="100000"/>
                    </a:lnSpc>
                    <a:buFontTx/>
                    <a:buNone/>
                  </a:pPr>
                  <a:r>
                    <a:rPr lang="en-US" altLang="zh-CN" sz="3200" dirty="0">
                      <a:latin typeface="Arial" panose="020B0604020202020204" pitchFamily="34" charset="0"/>
                    </a:rPr>
                    <a:t>2  5</a:t>
                  </a:r>
                </a:p>
              </p:txBody>
            </p:sp>
            <p:sp>
              <p:nvSpPr>
                <p:cNvPr id="1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555" y="2078"/>
                  <a:ext cx="240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3200">
                      <a:latin typeface="Arial" panose="020B0604020202020204" pitchFamily="34" charset="0"/>
                    </a:rPr>
                    <a:t>×</a:t>
                  </a:r>
                  <a:r>
                    <a:rPr lang="en-US" altLang="zh-CN" sz="3200" b="0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r>
                    <a:rPr lang="zh-CN" altLang="en-US" sz="3200" b="0">
                      <a:latin typeface="Arial" panose="020B0604020202020204" pitchFamily="34" charset="0"/>
                      <a:ea typeface="宋体" panose="02010600030101010101" pitchFamily="2" charset="-122"/>
                    </a:rPr>
                    <a:t>  </a:t>
                  </a:r>
                </a:p>
              </p:txBody>
            </p:sp>
            <p:sp>
              <p:nvSpPr>
                <p:cNvPr id="19" name="Line 23"/>
                <p:cNvSpPr>
                  <a:spLocks noChangeShapeType="1"/>
                </p:cNvSpPr>
                <p:nvPr/>
              </p:nvSpPr>
              <p:spPr bwMode="auto">
                <a:xfrm>
                  <a:off x="567" y="2345"/>
                  <a:ext cx="63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12" name="Group 33"/>
              <p:cNvGrpSpPr/>
              <p:nvPr/>
            </p:nvGrpSpPr>
            <p:grpSpPr bwMode="auto">
              <a:xfrm>
                <a:off x="549" y="2522"/>
                <a:ext cx="710" cy="640"/>
                <a:chOff x="549" y="2522"/>
                <a:chExt cx="710" cy="640"/>
              </a:xfrm>
            </p:grpSpPr>
            <p:sp>
              <p:nvSpPr>
                <p:cNvPr id="13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549" y="2522"/>
                  <a:ext cx="556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3200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2  4</a:t>
                  </a:r>
                </a:p>
              </p:txBody>
            </p:sp>
            <p:sp>
              <p:nvSpPr>
                <p:cNvPr id="14" name="Line 26"/>
                <p:cNvSpPr>
                  <a:spLocks noChangeShapeType="1"/>
                </p:cNvSpPr>
                <p:nvPr/>
              </p:nvSpPr>
              <p:spPr bwMode="auto">
                <a:xfrm>
                  <a:off x="567" y="2844"/>
                  <a:ext cx="63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5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549" y="2794"/>
                  <a:ext cx="710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3200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3  0  0</a:t>
                  </a:r>
                </a:p>
              </p:txBody>
            </p:sp>
          </p:grpSp>
        </p:grpSp>
        <p:sp>
          <p:nvSpPr>
            <p:cNvPr id="9" name="Text Box 29"/>
            <p:cNvSpPr txBox="1">
              <a:spLocks noChangeArrowheads="1"/>
            </p:cNvSpPr>
            <p:nvPr/>
          </p:nvSpPr>
          <p:spPr bwMode="auto">
            <a:xfrm>
              <a:off x="1773237" y="2247943"/>
              <a:ext cx="1648192" cy="584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3200" dirty="0">
                  <a:latin typeface="Arial" panose="020B0604020202020204" pitchFamily="34" charset="0"/>
                </a:rPr>
                <a:t>12</a:t>
              </a:r>
              <a:r>
                <a:rPr lang="zh-CN" altLang="en-US" sz="3200" dirty="0">
                  <a:sym typeface="Arial" panose="020B0604020202020204" pitchFamily="34" charset="0"/>
                </a:rPr>
                <a:t>×</a:t>
              </a:r>
              <a:r>
                <a:rPr lang="zh-CN" altLang="en-US" sz="3200" dirty="0">
                  <a:latin typeface="Arial" panose="020B0604020202020204" pitchFamily="34" charset="0"/>
                  <a:sym typeface="Arial" panose="020B0604020202020204" pitchFamily="34" charset="0"/>
                </a:rPr>
                <a:t>25</a:t>
              </a:r>
              <a:r>
                <a:rPr lang="zh-CN" altLang="en-US" sz="3200" dirty="0">
                  <a:sym typeface="Arial" panose="020B0604020202020204" pitchFamily="34" charset="0"/>
                </a:rPr>
                <a:t>＝</a:t>
              </a:r>
              <a:endParaRPr lang="en-US" altLang="zh-CN" sz="3200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Text Box 35"/>
            <p:cNvSpPr txBox="1">
              <a:spLocks noChangeArrowheads="1"/>
            </p:cNvSpPr>
            <p:nvPr/>
          </p:nvSpPr>
          <p:spPr bwMode="auto">
            <a:xfrm>
              <a:off x="3099155" y="2247943"/>
              <a:ext cx="935038" cy="584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300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5576556" y="1507010"/>
            <a:ext cx="2979626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方法③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endParaRPr lang="en-US" altLang="zh-CN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281223" y="836712"/>
            <a:ext cx="852385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         比较3种不同的解法，你喜欢哪种？说一说你的理由。</a:t>
            </a: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611560" y="5229200"/>
            <a:ext cx="7651675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    后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两种方法都关注到了数字的特点，利用运算</a:t>
            </a: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定律使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计算变得简便</a:t>
            </a: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3" grpId="0" animBg="1"/>
      <p:bldP spid="2" grpId="0"/>
      <p:bldP spid="4" grpId="0"/>
      <p:bldP spid="5" grpId="0"/>
      <p:bldP spid="6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979713" y="1172624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</a:rPr>
              <a:t>(1) 64×125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2290466" y="1617888"/>
            <a:ext cx="3385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/>
              <a:t>=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8×8</a:t>
            </a:r>
            <a:r>
              <a:rPr lang="zh-CN" altLang="en-US" sz="3200" dirty="0" smtClean="0"/>
              <a:t>）</a:t>
            </a:r>
            <a:r>
              <a:rPr lang="en-US" altLang="zh-CN" sz="3200" dirty="0" smtClean="0"/>
              <a:t>×125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2295323" y="2083035"/>
            <a:ext cx="3225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=8×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8×125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8" name="TextBox 14"/>
          <p:cNvSpPr txBox="1"/>
          <p:nvPr/>
        </p:nvSpPr>
        <p:spPr>
          <a:xfrm>
            <a:off x="2290466" y="258378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=8×1000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68351" y="3573016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(2</a:t>
            </a:r>
            <a:r>
              <a:rPr lang="en-US" altLang="zh-CN" sz="3200" dirty="0">
                <a:solidFill>
                  <a:schemeClr val="tx1"/>
                </a:solidFill>
              </a:rPr>
              <a:t>) 102×85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1074" y="3997269"/>
            <a:ext cx="5965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100+2</a:t>
            </a:r>
            <a:r>
              <a:rPr lang="zh-CN" altLang="en-US" sz="3200" dirty="0" smtClean="0"/>
              <a:t>）</a:t>
            </a:r>
            <a:r>
              <a:rPr lang="en-US" altLang="zh-CN" sz="3200" dirty="0" smtClean="0"/>
              <a:t>×85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995930" y="4449764"/>
            <a:ext cx="5195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=100×85+2×85</a:t>
            </a:r>
            <a:endParaRPr lang="zh-CN" altLang="en-US" sz="3200" dirty="0"/>
          </a:p>
        </p:txBody>
      </p:sp>
      <p:sp>
        <p:nvSpPr>
          <p:cNvPr id="17" name="TextBox 14"/>
          <p:cNvSpPr txBox="1"/>
          <p:nvPr/>
        </p:nvSpPr>
        <p:spPr>
          <a:xfrm>
            <a:off x="1968352" y="4902259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=8500+170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9652" y="1959978"/>
            <a:ext cx="2787678" cy="3489338"/>
          </a:xfrm>
          <a:prstGeom prst="rect">
            <a:avLst/>
          </a:prstGeom>
        </p:spPr>
      </p:pic>
      <p:sp>
        <p:nvSpPr>
          <p:cNvPr id="13" name="TextBox 14"/>
          <p:cNvSpPr txBox="1"/>
          <p:nvPr/>
        </p:nvSpPr>
        <p:spPr>
          <a:xfrm>
            <a:off x="2291538" y="3029730"/>
            <a:ext cx="2088232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=8000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1979712" y="5334307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=8670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16" grpId="0"/>
      <p:bldP spid="17" grpId="0"/>
      <p:bldP spid="13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25" r="45275"/>
          <a:stretch>
            <a:fillRect/>
          </a:stretch>
        </p:blipFill>
        <p:spPr>
          <a:xfrm>
            <a:off x="323528" y="1659966"/>
            <a:ext cx="5004048" cy="3425218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015208" y="548680"/>
            <a:ext cx="6624736" cy="1368152"/>
          </a:xfrm>
          <a:prstGeom prst="wedgeRoundRectCallout">
            <a:avLst>
              <a:gd name="adj1" fmla="val -55651"/>
              <a:gd name="adj2" fmla="val 49163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元。还买了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筒羽毛球，每筒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220072" y="3501008"/>
            <a:ext cx="3168352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“一打”是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3568" y="5302949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根据这些数学信息你能提出哪些问题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269070"/>
            <a:ext cx="7920880" cy="1295834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元。每支羽毛球拍多少钱？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51067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8158" y="5652537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每支羽毛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球拍</a:t>
            </a:r>
            <a:r>
              <a:rPr lang="en-US" altLang="zh-CN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2584847" y="4017057"/>
            <a:ext cx="2432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330÷5÷2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2209057" y="5148481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16" name="Object 10"/>
          <p:cNvGraphicFramePr>
            <a:graphicFrameLocks noChangeAspect="1"/>
          </p:cNvGraphicFramePr>
          <p:nvPr/>
        </p:nvGraphicFramePr>
        <p:xfrm>
          <a:off x="7332290" y="2636912"/>
          <a:ext cx="1200150" cy="1512887"/>
        </p:xfrm>
        <a:graphic>
          <a:graphicData uri="http://schemas.openxmlformats.org/presentationml/2006/ole">
            <p:oleObj spid="_x0000_s22529" r:id="rId3" imgW="77638275" imgH="116805075" progId="">
              <p:embed/>
            </p:oleObj>
          </a:graphicData>
        </a:graphic>
      </p:graphicFrame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2202152" y="4593220"/>
            <a:ext cx="16914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66÷2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-10160" y="2759075"/>
            <a:ext cx="7158990" cy="1318260"/>
          </a:xfrm>
          <a:prstGeom prst="wedgeRoundRectCallout">
            <a:avLst>
              <a:gd name="adj1" fmla="val 52138"/>
              <a:gd name="adj2" fmla="val -1065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先计算出一副羽毛球拍多少钱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然后再除以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求出一支羽毛球拍多少钱。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9" grpId="0" autoUpdateAnimBg="0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124744"/>
            <a:ext cx="7920880" cy="132908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元。每支羽毛球拍多少钱？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33265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3229943" y="5039617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3229943" y="3766680"/>
            <a:ext cx="23070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/>
              <a:t>330÷(5×2)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29943" y="4457982"/>
            <a:ext cx="21467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330÷10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284984"/>
            <a:ext cx="1944520" cy="1812027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1467338" y="2498654"/>
            <a:ext cx="6623692" cy="1268025"/>
          </a:xfrm>
          <a:prstGeom prst="wedgeRoundRectCallout">
            <a:avLst>
              <a:gd name="adj1" fmla="val -49281"/>
              <a:gd name="adj2" fmla="val 693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先求一共有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支羽毛球拍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再求每支羽毛球拍的价格。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275190" y="5589240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每支羽毛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球拍</a:t>
            </a:r>
            <a:r>
              <a:rPr lang="en-US" altLang="zh-CN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utoUpdateAnimBg="0"/>
      <p:bldP spid="21" grpId="0" autoUpdateAnimBg="0"/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5033632" y="1618437"/>
            <a:ext cx="2918845" cy="202658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967702" y="1657697"/>
            <a:ext cx="2586620" cy="198732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552814" y="1074962"/>
            <a:ext cx="2979626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方法②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endParaRPr lang="en-US" altLang="zh-CN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1421" y="1141637"/>
            <a:ext cx="2979626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楷体_GB2312" pitchFamily="49" charset="-122"/>
              </a:rPr>
              <a:t>方法①</a:t>
            </a:r>
            <a:r>
              <a:rPr lang="zh-CN" altLang="en-US" sz="3200" dirty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endParaRPr lang="en-US" altLang="zh-CN" sz="3200" dirty="0">
              <a:solidFill>
                <a:srgbClr val="C00000"/>
              </a:solidFill>
              <a:latin typeface="楷体_GB2312" pitchFamily="49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647808" y="603181"/>
            <a:ext cx="852385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3200" dirty="0"/>
              <a:t>观察算式的特点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你</a:t>
            </a:r>
            <a:r>
              <a:rPr lang="zh-CN" altLang="zh-CN" sz="3200" dirty="0"/>
              <a:t>能发现什么</a:t>
            </a:r>
            <a:r>
              <a:rPr lang="zh-CN" altLang="zh-CN" sz="3200" dirty="0" smtClean="0"/>
              <a:t>规律</a:t>
            </a:r>
            <a:r>
              <a:rPr lang="zh-CN" altLang="en-US" sz="3200" dirty="0" smtClean="0"/>
              <a:t>？</a:t>
            </a:r>
            <a:endParaRPr lang="zh-CN" altLang="en-US" sz="32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34896" y="4630464"/>
            <a:ext cx="8964488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一个数连续除以两个数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可以除以后两个数的乘积。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1305608" y="1772816"/>
            <a:ext cx="2432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smtClean="0">
                <a:latin typeface="Arial" panose="020B0604020202020204" pitchFamily="34" charset="0"/>
              </a:rPr>
              <a:t>330÷5÷2</a:t>
            </a:r>
            <a:endParaRPr lang="en-US" altLang="zh-CN" sz="32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 Box 35"/>
          <p:cNvSpPr txBox="1">
            <a:spLocks noChangeArrowheads="1"/>
          </p:cNvSpPr>
          <p:nvPr/>
        </p:nvSpPr>
        <p:spPr bwMode="auto">
          <a:xfrm>
            <a:off x="929818" y="2904240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（元）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922913" y="2348979"/>
            <a:ext cx="16914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66÷2</a:t>
            </a: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40394" y="3006287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（元）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5433310" y="1733350"/>
            <a:ext cx="23070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330÷(5×2)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5040394" y="2424652"/>
            <a:ext cx="21467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330÷10</a:t>
            </a: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Group 5"/>
          <p:cNvGrpSpPr/>
          <p:nvPr/>
        </p:nvGrpSpPr>
        <p:grpSpPr bwMode="auto">
          <a:xfrm>
            <a:off x="932858" y="3922516"/>
            <a:ext cx="6272213" cy="586273"/>
            <a:chOff x="0" y="109"/>
            <a:chExt cx="3951" cy="426"/>
          </a:xfrm>
        </p:grpSpPr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0" y="110"/>
              <a:ext cx="3951" cy="425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505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1756" y="109"/>
              <a:ext cx="402" cy="42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3623193" y="3800841"/>
            <a:ext cx="57407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4800" dirty="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1190841" y="3927141"/>
            <a:ext cx="24323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330÷5÷2</a:t>
            </a:r>
            <a:endParaRPr lang="en-US" altLang="zh-CN" sz="3600" dirty="0">
              <a:solidFill>
                <a:srgbClr val="C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4497616" y="3910047"/>
            <a:ext cx="2569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/>
              <a:t>330÷(5×2)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9058" y="5367421"/>
            <a:ext cx="4387740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92080" y="5373216"/>
            <a:ext cx="2632452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≠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，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≠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" grpId="0"/>
      <p:bldP spid="6" grpId="0"/>
      <p:bldP spid="21" grpId="0"/>
      <p:bldP spid="22" grpId="0"/>
      <p:bldP spid="26" grpId="0"/>
      <p:bldP spid="27" grpId="0"/>
      <p:bldP spid="28" grpId="0" autoUpdateAnimBg="0"/>
      <p:bldP spid="29" grpId="0"/>
      <p:bldP spid="30" grpId="0" autoUpdateAnimBg="0"/>
      <p:bldP spid="31" grpId="0" autoUpdateAnimBg="0"/>
      <p:bldP spid="37" grpId="0" autoUpdateAnimBg="0"/>
      <p:bldP spid="32" grpId="0"/>
      <p:bldP spid="33" grpId="0" autoUpdateAnimBg="0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611560" y="1147005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</a:rPr>
              <a:t>(1) 250÷2÷5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922313" y="1592269"/>
            <a:ext cx="3385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/>
              <a:t>=250÷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2×5</a:t>
            </a:r>
            <a:r>
              <a:rPr lang="zh-CN" altLang="en-US" sz="3200" dirty="0" smtClean="0"/>
              <a:t>）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927170" y="2057416"/>
            <a:ext cx="3225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=250÷10</a:t>
            </a:r>
            <a:endParaRPr lang="zh-CN" altLang="en-US" sz="3200" dirty="0"/>
          </a:p>
        </p:txBody>
      </p:sp>
      <p:sp>
        <p:nvSpPr>
          <p:cNvPr id="48" name="TextBox 14"/>
          <p:cNvSpPr txBox="1"/>
          <p:nvPr/>
        </p:nvSpPr>
        <p:spPr>
          <a:xfrm>
            <a:off x="922313" y="2558165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7544" y="3479539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(2</a:t>
            </a:r>
            <a:r>
              <a:rPr lang="en-US" altLang="zh-CN" sz="3200" dirty="0">
                <a:solidFill>
                  <a:schemeClr val="tx1"/>
                </a:solidFill>
              </a:rPr>
              <a:t>) 3500÷28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5919" y="3933135"/>
            <a:ext cx="3347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=3500÷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7×4</a:t>
            </a:r>
            <a:r>
              <a:rPr lang="zh-CN" altLang="en-US" sz="3200" dirty="0" smtClean="0"/>
              <a:t>）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816223" y="4356287"/>
            <a:ext cx="2603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=3500÷7÷4</a:t>
            </a:r>
            <a:endParaRPr lang="zh-CN" altLang="en-US" sz="3200" dirty="0"/>
          </a:p>
        </p:txBody>
      </p:sp>
      <p:sp>
        <p:nvSpPr>
          <p:cNvPr id="17" name="TextBox 14"/>
          <p:cNvSpPr txBox="1"/>
          <p:nvPr/>
        </p:nvSpPr>
        <p:spPr>
          <a:xfrm>
            <a:off x="788645" y="480878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=500÷4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524959"/>
            <a:ext cx="2787678" cy="3489338"/>
          </a:xfrm>
          <a:prstGeom prst="rect">
            <a:avLst/>
          </a:prstGeom>
        </p:spPr>
      </p:pic>
      <p:sp>
        <p:nvSpPr>
          <p:cNvPr id="19" name="TextBox 14"/>
          <p:cNvSpPr txBox="1"/>
          <p:nvPr/>
        </p:nvSpPr>
        <p:spPr>
          <a:xfrm>
            <a:off x="800005" y="5240830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3851921" y="1124744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</a:rPr>
              <a:t>(1) 250÷2÷5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4162674" y="1570008"/>
            <a:ext cx="3385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/>
              <a:t>=250÷5÷2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4167531" y="2035155"/>
            <a:ext cx="3225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=50÷2</a:t>
            </a:r>
            <a:endParaRPr lang="zh-CN" altLang="en-US" sz="3200" dirty="0"/>
          </a:p>
        </p:txBody>
      </p:sp>
      <p:sp>
        <p:nvSpPr>
          <p:cNvPr id="23" name="TextBox 14"/>
          <p:cNvSpPr txBox="1"/>
          <p:nvPr/>
        </p:nvSpPr>
        <p:spPr>
          <a:xfrm>
            <a:off x="4162674" y="253590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89632" y="428604"/>
            <a:ext cx="6139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1.</a:t>
            </a:r>
            <a:r>
              <a:rPr lang="zh-CN" altLang="en-US" sz="2800" dirty="0">
                <a:latin typeface="+mj-ea"/>
                <a:ea typeface="+mj-ea"/>
              </a:rPr>
              <a:t>学以致用</a:t>
            </a:r>
            <a:r>
              <a:rPr lang="en-US" altLang="zh-CN" sz="2800" dirty="0">
                <a:latin typeface="+mj-ea"/>
                <a:ea typeface="+mj-ea"/>
              </a:rPr>
              <a:t>:</a:t>
            </a:r>
            <a:r>
              <a:rPr lang="zh-CN" altLang="en-US" sz="2800" dirty="0">
                <a:latin typeface="+mj-ea"/>
                <a:ea typeface="+mj-ea"/>
              </a:rPr>
              <a:t>教材第</a:t>
            </a:r>
            <a:r>
              <a:rPr lang="en-US" altLang="zh-CN" sz="2800" dirty="0">
                <a:latin typeface="+mj-ea"/>
                <a:ea typeface="+mj-ea"/>
              </a:rPr>
              <a:t>29</a:t>
            </a:r>
            <a:r>
              <a:rPr lang="zh-CN" altLang="en-US" sz="2800" dirty="0">
                <a:latin typeface="+mj-ea"/>
                <a:ea typeface="+mj-ea"/>
              </a:rPr>
              <a:t>页“做一做”。</a:t>
            </a:r>
            <a:endParaRPr lang="zh-CN" altLang="zh-CN" sz="280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5749" y="1000108"/>
            <a:ext cx="89654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计算下面各题，怎样简便就怎样计算。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5255" y="1565503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35×5×20</a:t>
            </a:r>
          </a:p>
        </p:txBody>
      </p:sp>
      <p:sp>
        <p:nvSpPr>
          <p:cNvPr id="15" name="矩形 14"/>
          <p:cNvSpPr/>
          <p:nvPr/>
        </p:nvSpPr>
        <p:spPr>
          <a:xfrm>
            <a:off x="588061" y="2080621"/>
            <a:ext cx="2871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=35</a:t>
            </a:r>
            <a:r>
              <a:rPr lang="en-US" altLang="zh-CN" sz="3200" dirty="0">
                <a:solidFill>
                  <a:srgbClr val="FF0000"/>
                </a:solidFill>
              </a:rPr>
              <a:t>×(5×20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2665" y="2596871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=35×100</a:t>
            </a:r>
          </a:p>
        </p:txBody>
      </p:sp>
      <p:sp>
        <p:nvSpPr>
          <p:cNvPr id="17" name="矩形 16"/>
          <p:cNvSpPr/>
          <p:nvPr/>
        </p:nvSpPr>
        <p:spPr>
          <a:xfrm>
            <a:off x="572665" y="3109638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=3500</a:t>
            </a:r>
          </a:p>
        </p:txBody>
      </p:sp>
      <p:sp>
        <p:nvSpPr>
          <p:cNvPr id="18" name="矩形 17"/>
          <p:cNvSpPr/>
          <p:nvPr/>
        </p:nvSpPr>
        <p:spPr>
          <a:xfrm>
            <a:off x="5292080" y="1556792"/>
            <a:ext cx="1891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×(4+8)</a:t>
            </a:r>
          </a:p>
        </p:txBody>
      </p:sp>
      <p:sp>
        <p:nvSpPr>
          <p:cNvPr id="19" name="矩形 18"/>
          <p:cNvSpPr/>
          <p:nvPr/>
        </p:nvSpPr>
        <p:spPr>
          <a:xfrm>
            <a:off x="5117992" y="2071910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=25×12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02594" y="2588160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=25×(4×3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2595" y="3100927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=25×4×3</a:t>
            </a:r>
          </a:p>
        </p:txBody>
      </p:sp>
      <p:sp>
        <p:nvSpPr>
          <p:cNvPr id="22" name="矩形 21"/>
          <p:cNvSpPr/>
          <p:nvPr/>
        </p:nvSpPr>
        <p:spPr>
          <a:xfrm>
            <a:off x="755576" y="4221088"/>
            <a:ext cx="2675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2000÷125÷8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6640" y="4736206"/>
            <a:ext cx="3137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=2000÷(125×8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1243" y="5252456"/>
            <a:ext cx="2468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=2000÷1000</a:t>
            </a:r>
          </a:p>
        </p:txBody>
      </p:sp>
      <p:sp>
        <p:nvSpPr>
          <p:cNvPr id="28" name="矩形 27"/>
          <p:cNvSpPr/>
          <p:nvPr/>
        </p:nvSpPr>
        <p:spPr>
          <a:xfrm>
            <a:off x="561243" y="576522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</a:t>
            </a:r>
          </a:p>
        </p:txBody>
      </p:sp>
      <p:sp>
        <p:nvSpPr>
          <p:cNvPr id="30" name="矩形 29"/>
          <p:cNvSpPr/>
          <p:nvPr/>
        </p:nvSpPr>
        <p:spPr>
          <a:xfrm>
            <a:off x="5096856" y="3645024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=100×3</a:t>
            </a:r>
          </a:p>
        </p:txBody>
      </p:sp>
      <p:sp>
        <p:nvSpPr>
          <p:cNvPr id="32" name="矩形 31"/>
          <p:cNvSpPr/>
          <p:nvPr/>
        </p:nvSpPr>
        <p:spPr>
          <a:xfrm>
            <a:off x="5096856" y="421237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=300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  <p:bldP spid="23" grpId="0"/>
      <p:bldP spid="27" grpId="0"/>
      <p:bldP spid="28" grpId="0"/>
      <p:bldP spid="30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9467" y="405450"/>
            <a:ext cx="6141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2.</a:t>
            </a:r>
            <a:r>
              <a:rPr lang="zh-CN" altLang="en-US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zh-CN" altLang="en-US" sz="2800" dirty="0">
                <a:latin typeface="+mn-ea"/>
                <a:ea typeface="+mn-ea"/>
              </a:rPr>
              <a:t>页练习八第</a:t>
            </a:r>
            <a:r>
              <a:rPr lang="en-US" altLang="zh-CN" sz="2800" dirty="0" smtClean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题</a:t>
            </a:r>
            <a:r>
              <a:rPr lang="en-US" altLang="zh-CN" sz="2800" dirty="0" smtClean="0">
                <a:latin typeface="+mn-ea"/>
                <a:ea typeface="+mn-ea"/>
              </a:rPr>
              <a:t>(</a:t>
            </a:r>
            <a:r>
              <a:rPr lang="zh-CN" altLang="en-US" sz="2800" dirty="0">
                <a:latin typeface="+mn-ea"/>
                <a:ea typeface="+mn-ea"/>
              </a:rPr>
              <a:t>后三行</a:t>
            </a:r>
            <a:r>
              <a:rPr lang="en-US" altLang="zh-CN" sz="2800" dirty="0" smtClean="0">
                <a:latin typeface="+mn-ea"/>
                <a:ea typeface="+mn-ea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。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775" y="1000108"/>
            <a:ext cx="6678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计算下面各题，怎样简便就怎样计算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776" y="1548081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250×13×4</a:t>
            </a:r>
          </a:p>
        </p:txBody>
      </p:sp>
      <p:sp>
        <p:nvSpPr>
          <p:cNvPr id="20" name="矩形 19"/>
          <p:cNvSpPr/>
          <p:nvPr/>
        </p:nvSpPr>
        <p:spPr>
          <a:xfrm>
            <a:off x="560688" y="2063199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=250×4×13</a:t>
            </a:r>
          </a:p>
        </p:txBody>
      </p:sp>
      <p:sp>
        <p:nvSpPr>
          <p:cNvPr id="21" name="矩形 20"/>
          <p:cNvSpPr/>
          <p:nvPr/>
        </p:nvSpPr>
        <p:spPr>
          <a:xfrm>
            <a:off x="545290" y="2579449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=1000×13</a:t>
            </a:r>
          </a:p>
        </p:txBody>
      </p:sp>
      <p:sp>
        <p:nvSpPr>
          <p:cNvPr id="22" name="矩形 21"/>
          <p:cNvSpPr/>
          <p:nvPr/>
        </p:nvSpPr>
        <p:spPr>
          <a:xfrm>
            <a:off x="545291" y="3092216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=13000</a:t>
            </a:r>
          </a:p>
        </p:txBody>
      </p:sp>
      <p:sp>
        <p:nvSpPr>
          <p:cNvPr id="24" name="矩形 23"/>
          <p:cNvSpPr/>
          <p:nvPr/>
        </p:nvSpPr>
        <p:spPr>
          <a:xfrm>
            <a:off x="5004049" y="1556792"/>
            <a:ext cx="2467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3200÷4÷25</a:t>
            </a:r>
          </a:p>
        </p:txBody>
      </p:sp>
      <p:sp>
        <p:nvSpPr>
          <p:cNvPr id="25" name="矩形 24"/>
          <p:cNvSpPr/>
          <p:nvPr/>
        </p:nvSpPr>
        <p:spPr>
          <a:xfrm>
            <a:off x="4829961" y="2071910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=3200÷(4×25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14563" y="2588160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=3200÷100</a:t>
            </a:r>
          </a:p>
        </p:txBody>
      </p:sp>
      <p:sp>
        <p:nvSpPr>
          <p:cNvPr id="27" name="矩形 26"/>
          <p:cNvSpPr/>
          <p:nvPr/>
        </p:nvSpPr>
        <p:spPr>
          <a:xfrm>
            <a:off x="4814564" y="3100927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=32</a:t>
            </a:r>
          </a:p>
        </p:txBody>
      </p:sp>
      <p:sp>
        <p:nvSpPr>
          <p:cNvPr id="29" name="矩形 28"/>
          <p:cNvSpPr/>
          <p:nvPr/>
        </p:nvSpPr>
        <p:spPr>
          <a:xfrm>
            <a:off x="729038" y="378904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88×125</a:t>
            </a:r>
          </a:p>
        </p:txBody>
      </p:sp>
      <p:sp>
        <p:nvSpPr>
          <p:cNvPr id="30" name="矩形 29"/>
          <p:cNvSpPr/>
          <p:nvPr/>
        </p:nvSpPr>
        <p:spPr>
          <a:xfrm>
            <a:off x="554950" y="4304158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=(11×8)×</a:t>
            </a:r>
            <a:r>
              <a:rPr lang="en-US" altLang="zh-CN" sz="3200" dirty="0" smtClean="0">
                <a:solidFill>
                  <a:srgbClr val="FF0000"/>
                </a:solidFill>
              </a:rPr>
              <a:t>125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552" y="4820408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=11×(8×125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9553" y="5333175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=11×1000</a:t>
            </a:r>
          </a:p>
        </p:txBody>
      </p:sp>
      <p:sp>
        <p:nvSpPr>
          <p:cNvPr id="34" name="矩形 33"/>
          <p:cNvSpPr/>
          <p:nvPr/>
        </p:nvSpPr>
        <p:spPr>
          <a:xfrm>
            <a:off x="539552" y="5868561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=11000</a:t>
            </a:r>
          </a:p>
        </p:txBody>
      </p:sp>
      <p:sp>
        <p:nvSpPr>
          <p:cNvPr id="36" name="矩形 35"/>
          <p:cNvSpPr/>
          <p:nvPr/>
        </p:nvSpPr>
        <p:spPr>
          <a:xfrm>
            <a:off x="4977510" y="3789040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99×38+38</a:t>
            </a:r>
          </a:p>
        </p:txBody>
      </p:sp>
      <p:sp>
        <p:nvSpPr>
          <p:cNvPr id="37" name="矩形 36"/>
          <p:cNvSpPr/>
          <p:nvPr/>
        </p:nvSpPr>
        <p:spPr>
          <a:xfrm>
            <a:off x="4803422" y="4304158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=38</a:t>
            </a:r>
            <a:r>
              <a:rPr lang="en-US" altLang="zh-CN" sz="3200" dirty="0">
                <a:solidFill>
                  <a:srgbClr val="FF0000"/>
                </a:solidFill>
              </a:rPr>
              <a:t>×(99+1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88024" y="4820408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=38×100</a:t>
            </a:r>
          </a:p>
        </p:txBody>
      </p:sp>
      <p:sp>
        <p:nvSpPr>
          <p:cNvPr id="39" name="矩形 38"/>
          <p:cNvSpPr/>
          <p:nvPr/>
        </p:nvSpPr>
        <p:spPr>
          <a:xfrm>
            <a:off x="4788025" y="5333175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=3800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26" grpId="0"/>
      <p:bldP spid="27" grpId="0"/>
      <p:bldP spid="30" grpId="0"/>
      <p:bldP spid="31" grpId="0"/>
      <p:bldP spid="32" grpId="0"/>
      <p:bldP spid="34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7264" y="428604"/>
            <a:ext cx="6846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2.</a:t>
            </a:r>
            <a:r>
              <a:rPr lang="zh-CN" altLang="en-US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30</a:t>
            </a:r>
            <a:r>
              <a:rPr lang="zh-CN" altLang="en-US" sz="2800" dirty="0">
                <a:latin typeface="+mn-ea"/>
                <a:ea typeface="+mn-ea"/>
              </a:rPr>
              <a:t>页练习八第</a:t>
            </a:r>
            <a:r>
              <a:rPr lang="en-US" altLang="zh-CN" sz="2800" dirty="0" smtClean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题</a:t>
            </a:r>
            <a:r>
              <a:rPr lang="en-US" altLang="zh-CN" sz="2800" dirty="0" smtClean="0">
                <a:latin typeface="+mn-ea"/>
                <a:ea typeface="+mn-ea"/>
              </a:rPr>
              <a:t>(</a:t>
            </a:r>
            <a:r>
              <a:rPr lang="zh-CN" altLang="en-US" sz="2800" dirty="0">
                <a:latin typeface="+mn-ea"/>
                <a:ea typeface="+mn-ea"/>
              </a:rPr>
              <a:t>后三行</a:t>
            </a:r>
            <a:r>
              <a:rPr lang="en-US" altLang="zh-CN" sz="2800" dirty="0" smtClean="0">
                <a:latin typeface="+mn-ea"/>
                <a:ea typeface="+mn-ea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。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775" y="1260049"/>
            <a:ext cx="6678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计算下面各题，怎样简便就怎样计算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776" y="2043426"/>
            <a:ext cx="2592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17×23-23×7</a:t>
            </a:r>
          </a:p>
        </p:txBody>
      </p:sp>
      <p:sp>
        <p:nvSpPr>
          <p:cNvPr id="20" name="矩形 19"/>
          <p:cNvSpPr/>
          <p:nvPr/>
        </p:nvSpPr>
        <p:spPr>
          <a:xfrm>
            <a:off x="560688" y="2558544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=23×(17-7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5290" y="3074794"/>
            <a:ext cx="321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=23×10</a:t>
            </a:r>
          </a:p>
        </p:txBody>
      </p:sp>
      <p:sp>
        <p:nvSpPr>
          <p:cNvPr id="22" name="矩形 21"/>
          <p:cNvSpPr/>
          <p:nvPr/>
        </p:nvSpPr>
        <p:spPr>
          <a:xfrm>
            <a:off x="545291" y="3587561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=230</a:t>
            </a:r>
          </a:p>
        </p:txBody>
      </p:sp>
      <p:sp>
        <p:nvSpPr>
          <p:cNvPr id="24" name="矩形 23"/>
          <p:cNvSpPr/>
          <p:nvPr/>
        </p:nvSpPr>
        <p:spPr>
          <a:xfrm>
            <a:off x="5004049" y="2052137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72×125</a:t>
            </a:r>
          </a:p>
        </p:txBody>
      </p:sp>
      <p:sp>
        <p:nvSpPr>
          <p:cNvPr id="25" name="矩形 24"/>
          <p:cNvSpPr/>
          <p:nvPr/>
        </p:nvSpPr>
        <p:spPr>
          <a:xfrm>
            <a:off x="4829961" y="2567255"/>
            <a:ext cx="28380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=(9×8)×125</a:t>
            </a:r>
            <a:br>
              <a:rPr lang="en-US" altLang="zh-CN" sz="3200" dirty="0">
                <a:solidFill>
                  <a:srgbClr val="FF0000"/>
                </a:solidFill>
              </a:rPr>
            </a:b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14563" y="3083505"/>
            <a:ext cx="32138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=9×(8×125)</a:t>
            </a:r>
            <a:br>
              <a:rPr lang="en-US" altLang="zh-CN" sz="3200" dirty="0">
                <a:solidFill>
                  <a:srgbClr val="FF0000"/>
                </a:solidFill>
              </a:rPr>
            </a:b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14564" y="3596272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=9×1000</a:t>
            </a:r>
          </a:p>
        </p:txBody>
      </p:sp>
      <p:sp>
        <p:nvSpPr>
          <p:cNvPr id="28" name="矩形 27"/>
          <p:cNvSpPr/>
          <p:nvPr/>
        </p:nvSpPr>
        <p:spPr>
          <a:xfrm>
            <a:off x="4816458" y="4140369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=9000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88246" y="692696"/>
            <a:ext cx="34551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口算。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0084" y="175785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360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92302" y="1768405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12×30=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27610" y="1768404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18×20=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1148" y="3138912"/>
            <a:ext cx="2108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24×40 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38918" y="3138911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35×4=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34062" y="176840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360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52559" y="313678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960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64934" y="312600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140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92302" y="450706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25×4=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20072" y="4507063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45×2=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21263" y="450493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46088" y="449415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5" grpId="0"/>
      <p:bldP spid="36" grpId="0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0377" y="1214422"/>
            <a:ext cx="7502151" cy="241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05315" y="428604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页练习八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401859" y="112474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21532" y="3501008"/>
            <a:ext cx="2758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350÷14</a:t>
            </a:r>
          </a:p>
        </p:txBody>
      </p:sp>
      <p:sp>
        <p:nvSpPr>
          <p:cNvPr id="19" name="矩形 18"/>
          <p:cNvSpPr/>
          <p:nvPr/>
        </p:nvSpPr>
        <p:spPr>
          <a:xfrm>
            <a:off x="2483768" y="3996353"/>
            <a:ext cx="2527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=350÷7÷2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83768" y="4860449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=25(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21" name="矩形 20"/>
          <p:cNvSpPr/>
          <p:nvPr/>
        </p:nvSpPr>
        <p:spPr>
          <a:xfrm>
            <a:off x="1631622" y="5364505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平均每个班可以分到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册。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483768" y="4437112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=50÷2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857232"/>
            <a:ext cx="8001056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仔细观察数据的特点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灵活运用运算定律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可以使计算变得简便。比如把其中的一个两位数的因数改成了两个一位数相乘的形式。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50446" y="3357562"/>
            <a:ext cx="7893520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一个数连续除以两个数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可以用这个数除以两个除数的积。用字母表示为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÷(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7092280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28596" y="886706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页练习八第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859" y="155834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3.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411760" y="4476767"/>
            <a:ext cx="2183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32×6×5</a:t>
            </a:r>
          </a:p>
        </p:txBody>
      </p:sp>
      <p:sp>
        <p:nvSpPr>
          <p:cNvPr id="14" name="矩形 13"/>
          <p:cNvSpPr/>
          <p:nvPr/>
        </p:nvSpPr>
        <p:spPr>
          <a:xfrm>
            <a:off x="4150613" y="4470793"/>
            <a:ext cx="1683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=960(</a:t>
            </a:r>
            <a:r>
              <a:rPr lang="zh-CN" altLang="en-US" sz="3200" dirty="0">
                <a:solidFill>
                  <a:srgbClr val="FF0000"/>
                </a:solidFill>
              </a:rPr>
              <a:t>张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5" name="矩形 14"/>
          <p:cNvSpPr/>
          <p:nvPr/>
        </p:nvSpPr>
        <p:spPr>
          <a:xfrm>
            <a:off x="2843808" y="5073736"/>
            <a:ext cx="2464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900</a:t>
            </a:r>
            <a:r>
              <a:rPr lang="zh-CN" altLang="en-US" sz="3200" dirty="0">
                <a:solidFill>
                  <a:srgbClr val="FF0000"/>
                </a:solidFill>
              </a:rPr>
              <a:t>张</a:t>
            </a:r>
            <a:r>
              <a:rPr lang="en-US" altLang="zh-CN" sz="3200" dirty="0">
                <a:solidFill>
                  <a:srgbClr val="FF0000"/>
                </a:solidFill>
              </a:rPr>
              <a:t>&lt;960</a:t>
            </a:r>
            <a:r>
              <a:rPr lang="zh-CN" altLang="en-US" sz="3200" dirty="0">
                <a:solidFill>
                  <a:srgbClr val="FF0000"/>
                </a:solidFill>
              </a:rPr>
              <a:t>张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23330" y="5724545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</a:t>
            </a:r>
            <a:r>
              <a:rPr lang="en-US" altLang="zh-CN" sz="3200" dirty="0" smtClean="0">
                <a:solidFill>
                  <a:srgbClr val="FF0000"/>
                </a:solidFill>
              </a:rPr>
              <a:t>5</a:t>
            </a:r>
            <a:r>
              <a:rPr lang="zh-CN" altLang="en-US" sz="3200" dirty="0">
                <a:solidFill>
                  <a:srgbClr val="FF0000"/>
                </a:solidFill>
              </a:rPr>
              <a:t>本相册够用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021" y="1643050"/>
            <a:ext cx="7936259" cy="272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2270" y="1142984"/>
            <a:ext cx="7283656" cy="237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90262" y="42860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页练习八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297" y="100010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915816" y="3786190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平年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月有</a:t>
            </a:r>
            <a:r>
              <a:rPr lang="en-US" altLang="zh-CN" sz="3200" dirty="0">
                <a:solidFill>
                  <a:srgbClr val="FF0000"/>
                </a:solidFill>
              </a:rPr>
              <a:t>28</a:t>
            </a:r>
            <a:r>
              <a:rPr lang="zh-CN" altLang="en-US" sz="3200" dirty="0">
                <a:solidFill>
                  <a:srgbClr val="FF0000"/>
                </a:solidFill>
              </a:rPr>
              <a:t>天。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3583" y="4276453"/>
            <a:ext cx="2880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3+31+30+31+30</a:t>
            </a:r>
          </a:p>
        </p:txBody>
      </p:sp>
      <p:sp>
        <p:nvSpPr>
          <p:cNvPr id="15" name="矩形 14"/>
          <p:cNvSpPr/>
          <p:nvPr/>
        </p:nvSpPr>
        <p:spPr>
          <a:xfrm>
            <a:off x="3059832" y="4706326"/>
            <a:ext cx="1840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=31×4+1</a:t>
            </a:r>
          </a:p>
        </p:txBody>
      </p:sp>
      <p:sp>
        <p:nvSpPr>
          <p:cNvPr id="18" name="矩形 17"/>
          <p:cNvSpPr/>
          <p:nvPr/>
        </p:nvSpPr>
        <p:spPr>
          <a:xfrm>
            <a:off x="2107306" y="5608749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答：这学期一共有</a:t>
            </a:r>
            <a:r>
              <a:rPr lang="en-US" altLang="zh-CN" sz="3200" dirty="0" smtClean="0">
                <a:solidFill>
                  <a:srgbClr val="FF0000"/>
                </a:solidFill>
              </a:rPr>
              <a:t>125</a:t>
            </a:r>
            <a:r>
              <a:rPr lang="zh-CN" altLang="en-US" sz="3200" dirty="0" smtClean="0">
                <a:solidFill>
                  <a:srgbClr val="FF0000"/>
                </a:solidFill>
              </a:rPr>
              <a:t>天。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9832" y="5138374"/>
            <a:ext cx="1683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=125</a:t>
            </a:r>
            <a:r>
              <a:rPr lang="en-US" altLang="zh-CN" sz="3200" dirty="0">
                <a:solidFill>
                  <a:srgbClr val="FF0000"/>
                </a:solidFill>
              </a:rPr>
              <a:t>(</a:t>
            </a:r>
            <a:r>
              <a:rPr lang="zh-CN" altLang="en-US" sz="3200" dirty="0">
                <a:solidFill>
                  <a:srgbClr val="FF0000"/>
                </a:solidFill>
              </a:rPr>
              <a:t>天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42860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页练习八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125" y="928670"/>
            <a:ext cx="8394155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下面哪些算式是正确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的？正确的画“√ ”，错误的画“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×”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52587" y="2472572"/>
            <a:ext cx="8398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29+22+78=29+100     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9624" y="242088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5814" y="3204265"/>
            <a:ext cx="103370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35×16=35×2×8     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66458" y="378904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0" name="矩形 19"/>
          <p:cNvSpPr/>
          <p:nvPr/>
        </p:nvSpPr>
        <p:spPr>
          <a:xfrm>
            <a:off x="716816" y="3912151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123-68+32=123-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68+32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                       （   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624" y="306896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5814" y="4656619"/>
            <a:ext cx="103370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102×56=100×56+2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6816" y="5364505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12×97+3=12×100   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45608" y="460551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45608" y="530120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1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4867798" y="4005065"/>
            <a:ext cx="2758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=360(m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7" name="矩形 46"/>
          <p:cNvSpPr/>
          <p:nvPr/>
        </p:nvSpPr>
        <p:spPr>
          <a:xfrm>
            <a:off x="683568" y="4725145"/>
            <a:ext cx="1753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方法二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74467" y="5495003"/>
            <a:ext cx="6572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：这块菜地的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面积有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360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平方米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498004" y="1285860"/>
            <a:ext cx="4359748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李大爷家有一块菜地（如右图），这块菜地的面积有多少平方米？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4005065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方法一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36736" y="4005064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19×9+21×9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30109" y="4725145"/>
            <a:ext cx="3799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19+9)×9+(21-9)×9</a:t>
            </a:r>
          </a:p>
        </p:txBody>
      </p:sp>
      <p:sp>
        <p:nvSpPr>
          <p:cNvPr id="33" name="矩形 32"/>
          <p:cNvSpPr/>
          <p:nvPr/>
        </p:nvSpPr>
        <p:spPr>
          <a:xfrm>
            <a:off x="861700" y="42860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页练习八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15074" y="4725144"/>
            <a:ext cx="2758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=360(m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8681" y="1214422"/>
            <a:ext cx="3713847" cy="239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2" grpId="0"/>
      <p:bldP spid="3" grpId="0"/>
      <p:bldP spid="32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785786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直接写出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得数。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18902" y="162008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1678" y="1638639"/>
            <a:ext cx="2276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18÷3÷3=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73877" y="1638638"/>
            <a:ext cx="2565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36÷(6×6)=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10524" y="3009146"/>
            <a:ext cx="30332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160÷(40×2)=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85185" y="3009145"/>
            <a:ext cx="2276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81÷3÷9=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22603" y="163863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38982" y="298824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4328" y="299623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91678" y="4377298"/>
            <a:ext cx="30332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350÷(7×25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66339" y="4377297"/>
            <a:ext cx="2510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240÷5÷2=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86218" y="435639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40352" y="436439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3" grpId="0"/>
      <p:bldP spid="34" grpId="0"/>
      <p:bldP spid="37" grpId="0"/>
      <p:bldP spid="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714347" y="357166"/>
            <a:ext cx="707941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根据运算定律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填上适当的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数。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388" y="571480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9383" y="1916832"/>
            <a:ext cx="66832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4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÷(30×8)=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÷        ÷ 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1743" y="3059762"/>
            <a:ext cx="67585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×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82=100×82+2×82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8486" y="4139882"/>
            <a:ext cx="77091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(3)360÷12÷3=360÷(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×       )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9383" y="5292010"/>
            <a:ext cx="7906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(4)25×(4+8)=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×       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×  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2000" y="185736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40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86446" y="1857364"/>
            <a:ext cx="1876198" cy="707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58082" y="185736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43042" y="300037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102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72198" y="414338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72396" y="41433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43372" y="521495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43570" y="521495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86776" y="528638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58016" y="52863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00562" y="1928802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857884" y="1928802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86644" y="1928802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14480" y="3071810"/>
            <a:ext cx="911933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43636" y="4214818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500958" y="4143380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214810" y="5286388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572132" y="5310874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29454" y="5286388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15338" y="5286388"/>
            <a:ext cx="576064" cy="618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336" y="692696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把两位数写成两个一位数相乘。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79712" y="162880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3568" y="1638639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2414" y="3009146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30=(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1920" y="16570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39616" y="303017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9250" y="436510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3568" y="4377298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24=(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39616" y="437729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79712" y="300914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9712" y="49785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40078" y="499069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43"/>
          <a:stretch>
            <a:fillRect/>
          </a:stretch>
        </p:blipFill>
        <p:spPr>
          <a:xfrm>
            <a:off x="5220072" y="2285704"/>
            <a:ext cx="3362316" cy="278728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5" grpId="0"/>
      <p:bldP spid="36" grpId="0"/>
      <p:bldP spid="39" grpId="0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91967" y="692696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323" y="1608476"/>
            <a:ext cx="8600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(1)125×16=125×8×2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	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       ）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12360" y="155679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660" y="2340169"/>
            <a:ext cx="103370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(2)1250÷(25×5)=1250÷25×5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        （       ）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7734" y="2278613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20" name="矩形 19"/>
          <p:cNvSpPr/>
          <p:nvPr/>
        </p:nvSpPr>
        <p:spPr>
          <a:xfrm>
            <a:off x="539552" y="3048055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(3)347÷24÷5=347÷(24×5)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（       ）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78686" y="299695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660" y="3792523"/>
            <a:ext cx="103370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(4)36×25×8=36×(25×8)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       ）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12360" y="372922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800905"/>
            <a:ext cx="3240360" cy="1236779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31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734843" y="571480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简便计算。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54511" y="13000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490÷35</a:t>
            </a:r>
          </a:p>
        </p:txBody>
      </p:sp>
      <p:sp>
        <p:nvSpPr>
          <p:cNvPr id="21" name="矩形 20"/>
          <p:cNvSpPr/>
          <p:nvPr/>
        </p:nvSpPr>
        <p:spPr>
          <a:xfrm>
            <a:off x="986997" y="1815208"/>
            <a:ext cx="2305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=490÷7÷5</a:t>
            </a:r>
          </a:p>
        </p:txBody>
      </p:sp>
      <p:sp>
        <p:nvSpPr>
          <p:cNvPr id="22" name="矩形 21"/>
          <p:cNvSpPr/>
          <p:nvPr/>
        </p:nvSpPr>
        <p:spPr>
          <a:xfrm>
            <a:off x="971600" y="2331458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=70÷5</a:t>
            </a:r>
          </a:p>
        </p:txBody>
      </p:sp>
      <p:sp>
        <p:nvSpPr>
          <p:cNvPr id="23" name="矩形 22"/>
          <p:cNvSpPr/>
          <p:nvPr/>
        </p:nvSpPr>
        <p:spPr>
          <a:xfrm>
            <a:off x="971600" y="2844225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=14</a:t>
            </a:r>
          </a:p>
        </p:txBody>
      </p:sp>
      <p:sp>
        <p:nvSpPr>
          <p:cNvPr id="27" name="矩形 26"/>
          <p:cNvSpPr/>
          <p:nvPr/>
        </p:nvSpPr>
        <p:spPr>
          <a:xfrm>
            <a:off x="5741722" y="1291379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125×48</a:t>
            </a:r>
          </a:p>
        </p:txBody>
      </p:sp>
      <p:sp>
        <p:nvSpPr>
          <p:cNvPr id="28" name="矩形 27"/>
          <p:cNvSpPr/>
          <p:nvPr/>
        </p:nvSpPr>
        <p:spPr>
          <a:xfrm>
            <a:off x="5550040" y="1806497"/>
            <a:ext cx="28380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=(125×8)×6</a:t>
            </a:r>
            <a:br>
              <a:rPr lang="en-US" altLang="zh-CN" sz="3200" dirty="0">
                <a:solidFill>
                  <a:srgbClr val="FF0000"/>
                </a:solidFill>
              </a:rPr>
            </a:b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34643" y="2322747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=1000×6</a:t>
            </a:r>
          </a:p>
        </p:txBody>
      </p:sp>
      <p:sp>
        <p:nvSpPr>
          <p:cNvPr id="30" name="矩形 29"/>
          <p:cNvSpPr/>
          <p:nvPr/>
        </p:nvSpPr>
        <p:spPr>
          <a:xfrm>
            <a:off x="5534643" y="2835514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=6000</a:t>
            </a:r>
          </a:p>
        </p:txBody>
      </p:sp>
      <p:sp>
        <p:nvSpPr>
          <p:cNvPr id="17" name="矩形 16"/>
          <p:cNvSpPr/>
          <p:nvPr/>
        </p:nvSpPr>
        <p:spPr>
          <a:xfrm>
            <a:off x="1207449" y="3748362"/>
            <a:ext cx="2467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4600÷25÷4</a:t>
            </a:r>
          </a:p>
        </p:txBody>
      </p:sp>
      <p:sp>
        <p:nvSpPr>
          <p:cNvPr id="19" name="矩形 18"/>
          <p:cNvSpPr/>
          <p:nvPr/>
        </p:nvSpPr>
        <p:spPr>
          <a:xfrm>
            <a:off x="987369" y="4263480"/>
            <a:ext cx="2929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=4600÷(25×4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972" y="4779730"/>
            <a:ext cx="2260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=4600÷100</a:t>
            </a:r>
          </a:p>
        </p:txBody>
      </p:sp>
      <p:sp>
        <p:nvSpPr>
          <p:cNvPr id="31" name="矩形 30"/>
          <p:cNvSpPr/>
          <p:nvPr/>
        </p:nvSpPr>
        <p:spPr>
          <a:xfrm>
            <a:off x="971972" y="5292497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=46</a:t>
            </a:r>
          </a:p>
        </p:txBody>
      </p:sp>
      <p:sp>
        <p:nvSpPr>
          <p:cNvPr id="32" name="矩形 31"/>
          <p:cNvSpPr/>
          <p:nvPr/>
        </p:nvSpPr>
        <p:spPr>
          <a:xfrm>
            <a:off x="5742094" y="3739651"/>
            <a:ext cx="2597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136×101-136</a:t>
            </a:r>
          </a:p>
        </p:txBody>
      </p:sp>
      <p:sp>
        <p:nvSpPr>
          <p:cNvPr id="33" name="矩形 32"/>
          <p:cNvSpPr/>
          <p:nvPr/>
        </p:nvSpPr>
        <p:spPr>
          <a:xfrm>
            <a:off x="5550412" y="4254769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=136</a:t>
            </a:r>
            <a:r>
              <a:rPr lang="en-US" altLang="zh-CN" sz="3200" dirty="0">
                <a:solidFill>
                  <a:srgbClr val="FF0000"/>
                </a:solidFill>
              </a:rPr>
              <a:t>×(101-1) </a:t>
            </a:r>
          </a:p>
        </p:txBody>
      </p:sp>
      <p:sp>
        <p:nvSpPr>
          <p:cNvPr id="34" name="矩形 33"/>
          <p:cNvSpPr/>
          <p:nvPr/>
        </p:nvSpPr>
        <p:spPr>
          <a:xfrm>
            <a:off x="5535015" y="4771019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=136×100</a:t>
            </a:r>
          </a:p>
        </p:txBody>
      </p:sp>
      <p:sp>
        <p:nvSpPr>
          <p:cNvPr id="35" name="矩形 34"/>
          <p:cNvSpPr/>
          <p:nvPr/>
        </p:nvSpPr>
        <p:spPr>
          <a:xfrm>
            <a:off x="5535015" y="5283786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=13600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/>
      <p:bldP spid="29" grpId="0"/>
      <p:bldP spid="30" grpId="0"/>
      <p:bldP spid="19" grpId="0"/>
      <p:bldP spid="20" grpId="0"/>
      <p:bldP spid="31" grpId="0"/>
      <p:bldP spid="33" grpId="0"/>
      <p:bldP spid="34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6215" y="642918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先列式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再用简便算法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计算。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3608" y="2399871"/>
            <a:ext cx="2723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7500÷(25×4)</a:t>
            </a:r>
          </a:p>
        </p:txBody>
      </p:sp>
      <p:sp>
        <p:nvSpPr>
          <p:cNvPr id="22" name="矩形 21"/>
          <p:cNvSpPr/>
          <p:nvPr/>
        </p:nvSpPr>
        <p:spPr>
          <a:xfrm>
            <a:off x="3680830" y="2403016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=75</a:t>
            </a:r>
          </a:p>
        </p:txBody>
      </p:sp>
      <p:sp>
        <p:nvSpPr>
          <p:cNvPr id="28" name="矩形 27"/>
          <p:cNvSpPr/>
          <p:nvPr/>
        </p:nvSpPr>
        <p:spPr>
          <a:xfrm>
            <a:off x="1046073" y="4428401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480÷12÷8</a:t>
            </a:r>
          </a:p>
        </p:txBody>
      </p:sp>
      <p:sp>
        <p:nvSpPr>
          <p:cNvPr id="29" name="矩形 28"/>
          <p:cNvSpPr/>
          <p:nvPr/>
        </p:nvSpPr>
        <p:spPr>
          <a:xfrm>
            <a:off x="3285844" y="442840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=5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1569747"/>
            <a:ext cx="7884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(1)7500</a:t>
            </a:r>
            <a:r>
              <a:rPr lang="zh-CN" altLang="zh-CN" sz="3200" dirty="0">
                <a:solidFill>
                  <a:schemeClr val="tx1"/>
                </a:solidFill>
              </a:rPr>
              <a:t>除以</a:t>
            </a:r>
            <a:r>
              <a:rPr lang="en-US" altLang="zh-CN" sz="3200" dirty="0">
                <a:solidFill>
                  <a:schemeClr val="tx1"/>
                </a:solidFill>
              </a:rPr>
              <a:t>25</a:t>
            </a:r>
            <a:r>
              <a:rPr lang="zh-CN" altLang="zh-CN" sz="3200" dirty="0">
                <a:solidFill>
                  <a:schemeClr val="tx1"/>
                </a:solidFill>
              </a:rPr>
              <a:t>与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zh-CN" sz="3200" dirty="0">
                <a:solidFill>
                  <a:schemeClr val="tx1"/>
                </a:solidFill>
              </a:rPr>
              <a:t>的乘积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zh-CN" sz="3200" dirty="0">
                <a:solidFill>
                  <a:schemeClr val="tx1"/>
                </a:solidFill>
              </a:rPr>
              <a:t>商是多少</a:t>
            </a:r>
            <a:r>
              <a:rPr lang="en-US" altLang="zh-CN" sz="3200" dirty="0">
                <a:solidFill>
                  <a:schemeClr val="tx1"/>
                </a:solidFill>
              </a:rPr>
              <a:t>?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064" y="3666690"/>
            <a:ext cx="7884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(2)480</a:t>
            </a:r>
            <a:r>
              <a:rPr lang="zh-CN" altLang="zh-CN" sz="3200" dirty="0">
                <a:solidFill>
                  <a:schemeClr val="tx1"/>
                </a:solidFill>
              </a:rPr>
              <a:t>除以</a:t>
            </a:r>
            <a:r>
              <a:rPr lang="en-US" altLang="zh-CN" sz="3200" dirty="0">
                <a:solidFill>
                  <a:schemeClr val="tx1"/>
                </a:solidFill>
              </a:rPr>
              <a:t>12</a:t>
            </a:r>
            <a:r>
              <a:rPr lang="zh-CN" altLang="zh-CN" sz="3200" dirty="0">
                <a:solidFill>
                  <a:schemeClr val="tx1"/>
                </a:solidFill>
              </a:rPr>
              <a:t>的商再除以</a:t>
            </a:r>
            <a:r>
              <a:rPr lang="en-US" altLang="zh-CN" sz="3200" dirty="0">
                <a:solidFill>
                  <a:schemeClr val="tx1"/>
                </a:solidFill>
              </a:rPr>
              <a:t>8,</a:t>
            </a:r>
            <a:r>
              <a:rPr lang="zh-CN" altLang="zh-CN" sz="3200" dirty="0">
                <a:solidFill>
                  <a:schemeClr val="tx1"/>
                </a:solidFill>
              </a:rPr>
              <a:t>结果是多少</a:t>
            </a:r>
            <a:r>
              <a:rPr lang="en-US" altLang="zh-CN" sz="3200" dirty="0">
                <a:solidFill>
                  <a:schemeClr val="tx1"/>
                </a:solidFill>
              </a:rPr>
              <a:t>?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4499959"/>
            <a:ext cx="3142729" cy="160046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42909" y="357166"/>
            <a:ext cx="715085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6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利用乘除法的带符号“搬家”进行简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3021" y="1876154"/>
            <a:ext cx="2467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360×40÷60</a:t>
            </a:r>
          </a:p>
        </p:txBody>
      </p:sp>
      <p:sp>
        <p:nvSpPr>
          <p:cNvPr id="40" name="矩形 39"/>
          <p:cNvSpPr/>
          <p:nvPr/>
        </p:nvSpPr>
        <p:spPr>
          <a:xfrm>
            <a:off x="482941" y="2391272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=360÷60×40</a:t>
            </a:r>
          </a:p>
        </p:txBody>
      </p:sp>
      <p:sp>
        <p:nvSpPr>
          <p:cNvPr id="41" name="矩形 40"/>
          <p:cNvSpPr/>
          <p:nvPr/>
        </p:nvSpPr>
        <p:spPr>
          <a:xfrm>
            <a:off x="467544" y="290752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=6×40</a:t>
            </a:r>
          </a:p>
        </p:txBody>
      </p:sp>
      <p:sp>
        <p:nvSpPr>
          <p:cNvPr id="42" name="矩形 41"/>
          <p:cNvSpPr/>
          <p:nvPr/>
        </p:nvSpPr>
        <p:spPr>
          <a:xfrm>
            <a:off x="467544" y="3420289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=240</a:t>
            </a:r>
          </a:p>
        </p:txBody>
      </p:sp>
      <p:sp>
        <p:nvSpPr>
          <p:cNvPr id="43" name="矩形 42"/>
          <p:cNvSpPr/>
          <p:nvPr/>
        </p:nvSpPr>
        <p:spPr>
          <a:xfrm>
            <a:off x="5195226" y="1867443"/>
            <a:ext cx="3087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99×88÷33÷22</a:t>
            </a:r>
          </a:p>
        </p:txBody>
      </p:sp>
      <p:sp>
        <p:nvSpPr>
          <p:cNvPr id="44" name="矩形 43"/>
          <p:cNvSpPr/>
          <p:nvPr/>
        </p:nvSpPr>
        <p:spPr>
          <a:xfrm>
            <a:off x="5012871" y="2382561"/>
            <a:ext cx="4097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=(99÷33)×(</a:t>
            </a:r>
            <a:r>
              <a:rPr lang="en-US" altLang="zh-CN" sz="3200" dirty="0" smtClean="0">
                <a:solidFill>
                  <a:srgbClr val="FF0000"/>
                </a:solidFill>
              </a:rPr>
              <a:t>88÷22)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97474" y="2898811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=3×4</a:t>
            </a:r>
          </a:p>
        </p:txBody>
      </p:sp>
      <p:sp>
        <p:nvSpPr>
          <p:cNvPr id="46" name="矩形 45"/>
          <p:cNvSpPr/>
          <p:nvPr/>
        </p:nvSpPr>
        <p:spPr>
          <a:xfrm>
            <a:off x="4997474" y="3411578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=12</a:t>
            </a:r>
          </a:p>
        </p:txBody>
      </p:sp>
      <p:sp>
        <p:nvSpPr>
          <p:cNvPr id="47" name="矩形 46"/>
          <p:cNvSpPr/>
          <p:nvPr/>
        </p:nvSpPr>
        <p:spPr>
          <a:xfrm>
            <a:off x="736506" y="4180410"/>
            <a:ext cx="1842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27×8÷9</a:t>
            </a:r>
          </a:p>
        </p:txBody>
      </p:sp>
      <p:sp>
        <p:nvSpPr>
          <p:cNvPr id="48" name="矩形 47"/>
          <p:cNvSpPr/>
          <p:nvPr/>
        </p:nvSpPr>
        <p:spPr>
          <a:xfrm>
            <a:off x="516426" y="4695528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27÷9×8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1029" y="5211778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=3×8</a:t>
            </a:r>
          </a:p>
        </p:txBody>
      </p:sp>
      <p:sp>
        <p:nvSpPr>
          <p:cNvPr id="50" name="矩形 49"/>
          <p:cNvSpPr/>
          <p:nvPr/>
        </p:nvSpPr>
        <p:spPr>
          <a:xfrm>
            <a:off x="501029" y="5724545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</a:rPr>
              <a:t>24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077" y="4001346"/>
            <a:ext cx="2136970" cy="213697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4" grpId="0"/>
      <p:bldP spid="45" grpId="0"/>
      <p:bldP spid="46" grpId="0"/>
      <p:bldP spid="48" grpId="0"/>
      <p:bldP spid="49" grpId="0"/>
      <p:bldP spid="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19604" y="428604"/>
            <a:ext cx="47525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解决问题。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699792" y="3143248"/>
            <a:ext cx="38518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4800÷25÷4</a:t>
            </a:r>
          </a:p>
        </p:txBody>
      </p:sp>
      <p:sp>
        <p:nvSpPr>
          <p:cNvPr id="28" name="矩形 27"/>
          <p:cNvSpPr/>
          <p:nvPr/>
        </p:nvSpPr>
        <p:spPr>
          <a:xfrm>
            <a:off x="2483768" y="3719312"/>
            <a:ext cx="4067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=4800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÷(25×4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83768" y="4295376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=4800÷100</a:t>
            </a:r>
          </a:p>
        </p:txBody>
      </p:sp>
      <p:sp>
        <p:nvSpPr>
          <p:cNvPr id="30" name="矩形 29"/>
          <p:cNvSpPr/>
          <p:nvPr/>
        </p:nvSpPr>
        <p:spPr>
          <a:xfrm>
            <a:off x="1352828" y="5582809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：平均每个小组要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做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48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面彩旗。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83768" y="4871440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=48(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面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726474" y="928670"/>
            <a:ext cx="8488996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学校要做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4800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面彩旗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把这个任务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交给</a:t>
            </a:r>
            <a:endParaRPr lang="en-US" altLang="zh-CN" sz="3200" dirty="0" smtClean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个班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每个班有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平均每个小组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要</a:t>
            </a:r>
            <a:endParaRPr lang="en-US" altLang="zh-CN" sz="3200" dirty="0" smtClean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做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多少面彩旗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19604" y="500042"/>
            <a:ext cx="47525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解决问题。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555776" y="2700209"/>
            <a:ext cx="38518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25×24×4</a:t>
            </a:r>
          </a:p>
        </p:txBody>
      </p:sp>
      <p:sp>
        <p:nvSpPr>
          <p:cNvPr id="28" name="矩形 27"/>
          <p:cNvSpPr/>
          <p:nvPr/>
        </p:nvSpPr>
        <p:spPr>
          <a:xfrm>
            <a:off x="2339752" y="3348281"/>
            <a:ext cx="4067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=25×4×24</a:t>
            </a:r>
          </a:p>
        </p:txBody>
      </p:sp>
      <p:sp>
        <p:nvSpPr>
          <p:cNvPr id="29" name="矩形 28"/>
          <p:cNvSpPr/>
          <p:nvPr/>
        </p:nvSpPr>
        <p:spPr>
          <a:xfrm>
            <a:off x="2339752" y="3996353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=100×24</a:t>
            </a:r>
          </a:p>
        </p:txBody>
      </p:sp>
      <p:sp>
        <p:nvSpPr>
          <p:cNvPr id="30" name="矩形 29"/>
          <p:cNvSpPr/>
          <p:nvPr/>
        </p:nvSpPr>
        <p:spPr>
          <a:xfrm>
            <a:off x="1208812" y="5436513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：这座大楼一共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2400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块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玻璃。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339752" y="4644425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=2400(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块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5" name="矩形 14"/>
          <p:cNvSpPr/>
          <p:nvPr/>
        </p:nvSpPr>
        <p:spPr>
          <a:xfrm>
            <a:off x="751016" y="1124744"/>
            <a:ext cx="79643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一座大楼有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层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每层有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个窗口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每个窗口有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块玻璃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这座大楼一共有多少块玻璃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65218" y="571480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思维创新。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27323" y="1314033"/>
            <a:ext cx="6248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17×27+170×5+17×23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76348" y="1818089"/>
            <a:ext cx="5327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=17×27+17×50+17×23</a:t>
            </a:r>
          </a:p>
        </p:txBody>
      </p:sp>
      <p:sp>
        <p:nvSpPr>
          <p:cNvPr id="29" name="矩形 28"/>
          <p:cNvSpPr/>
          <p:nvPr/>
        </p:nvSpPr>
        <p:spPr>
          <a:xfrm>
            <a:off x="1476348" y="2322145"/>
            <a:ext cx="4463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=17×(27+50+23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76348" y="2826201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=17×100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656" y="3348281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=1700</a:t>
            </a:r>
          </a:p>
        </p:txBody>
      </p:sp>
      <p:sp>
        <p:nvSpPr>
          <p:cNvPr id="17" name="矩形 16"/>
          <p:cNvSpPr/>
          <p:nvPr/>
        </p:nvSpPr>
        <p:spPr>
          <a:xfrm>
            <a:off x="627323" y="4140369"/>
            <a:ext cx="6248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3333×2222+1111×3334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68380" y="4644425"/>
            <a:ext cx="5327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=1111×3×2222+1111×3334</a:t>
            </a:r>
          </a:p>
        </p:txBody>
      </p:sp>
      <p:sp>
        <p:nvSpPr>
          <p:cNvPr id="19" name="矩形 18"/>
          <p:cNvSpPr/>
          <p:nvPr/>
        </p:nvSpPr>
        <p:spPr>
          <a:xfrm>
            <a:off x="1468380" y="5148481"/>
            <a:ext cx="4463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=1111×(6666+3334)</a:t>
            </a:r>
          </a:p>
        </p:txBody>
      </p:sp>
      <p:sp>
        <p:nvSpPr>
          <p:cNvPr id="20" name="矩形 19"/>
          <p:cNvSpPr/>
          <p:nvPr/>
        </p:nvSpPr>
        <p:spPr>
          <a:xfrm>
            <a:off x="1468380" y="5652537"/>
            <a:ext cx="2056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=11110000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16" grpId="0"/>
      <p:bldP spid="18" grpId="0"/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251520" y="1187180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回忆学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过的运算定律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并用字母表示出来。</a:t>
            </a:r>
          </a:p>
        </p:txBody>
      </p:sp>
      <p:sp>
        <p:nvSpPr>
          <p:cNvPr id="2" name="矩形 1"/>
          <p:cNvSpPr/>
          <p:nvPr/>
        </p:nvSpPr>
        <p:spPr>
          <a:xfrm>
            <a:off x="3240717" y="1916832"/>
            <a:ext cx="2044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0946" y="2959848"/>
            <a:ext cx="383310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)+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);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2954" y="3698318"/>
            <a:ext cx="27366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;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0946" y="4402564"/>
            <a:ext cx="58499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)×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);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2954" y="5223926"/>
            <a:ext cx="53275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)=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4439" y="2032705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加法交换律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2682849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加法结合律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439" y="3478131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乘法交换律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4110223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乘法结合律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39" y="4946927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乘法分配律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4"/>
          <p:cNvSpPr txBox="1"/>
          <p:nvPr/>
        </p:nvSpPr>
        <p:spPr>
          <a:xfrm>
            <a:off x="967927" y="785794"/>
            <a:ext cx="1389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3647400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乘法交换律</a:t>
            </a:r>
            <a:endParaRPr lang="zh-CN" altLang="zh-CN" sz="36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21375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乘法结合律</a:t>
            </a:r>
            <a:endParaRPr lang="zh-CN" altLang="zh-CN" sz="36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r>
              <a:rPr lang="zh-CN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分配律</a:t>
            </a:r>
            <a:endParaRPr lang="zh-CN" altLang="zh-CN" sz="36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7421" y="1846917"/>
            <a:ext cx="26164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6×25×4</a:t>
            </a:r>
            <a:r>
              <a:rPr lang="en-US" altLang="zh-CN" sz="36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5723" y="3351272"/>
            <a:ext cx="27366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125×7×8=</a:t>
            </a:r>
            <a:endParaRPr lang="zh-CN" altLang="zh-CN" sz="3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5000093"/>
            <a:ext cx="37144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41×73+41×27=</a:t>
            </a:r>
            <a:endParaRPr lang="zh-CN" altLang="zh-CN" sz="3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4579" y="299463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29024" y="15001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7718" y="46531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4100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6361" y="3642711"/>
            <a:ext cx="2735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125×8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76361" y="21328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25×4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76361" y="522451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73+41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25" r="45275"/>
          <a:stretch>
            <a:fillRect/>
          </a:stretch>
        </p:blipFill>
        <p:spPr>
          <a:xfrm>
            <a:off x="323528" y="1659966"/>
            <a:ext cx="5004048" cy="3425218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015208" y="476672"/>
            <a:ext cx="6624736" cy="1368152"/>
          </a:xfrm>
          <a:prstGeom prst="wedgeRoundRectCallout">
            <a:avLst>
              <a:gd name="adj1" fmla="val -55651"/>
              <a:gd name="adj2" fmla="val 49163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元。还买了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筒羽毛球，每筒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148064" y="3573016"/>
            <a:ext cx="3168352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“一打”是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3568" y="5302949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根据这些数学信息你能提出哪些问题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163058"/>
            <a:ext cx="7920880" cy="1329838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525316" y="2572146"/>
          <a:ext cx="1126850" cy="1368425"/>
        </p:xfrm>
        <a:graphic>
          <a:graphicData uri="http://schemas.openxmlformats.org/presentationml/2006/ole">
            <p:oleObj spid="_x0000_s1025" r:id="rId4" imgW="77028675" imgH="106032300" progId="">
              <p:embed/>
            </p:oleObj>
          </a:graphicData>
        </a:graphic>
      </p:graphicFrame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5570350"/>
            <a:ext cx="6506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王老师一共买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en-US" altLang="zh-CN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羽毛球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353370" y="4009829"/>
            <a:ext cx="1670734" cy="58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6  0</a:t>
            </a: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3323870" y="3056499"/>
            <a:ext cx="11830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 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2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2680236" y="3511909"/>
            <a:ext cx="643622" cy="58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×</a:t>
            </a:r>
            <a:r>
              <a:rPr lang="en-US" altLang="zh-CN" sz="3200" b="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2661848" y="4087554"/>
            <a:ext cx="1702916" cy="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2873707" y="4446309"/>
            <a:ext cx="1491057" cy="58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2  4</a:t>
            </a:r>
          </a:p>
        </p:txBody>
      </p:sp>
      <p:sp>
        <p:nvSpPr>
          <p:cNvPr id="23" name="Line 26"/>
          <p:cNvSpPr>
            <a:spLocks noChangeShapeType="1"/>
          </p:cNvSpPr>
          <p:nvPr/>
        </p:nvSpPr>
        <p:spPr bwMode="auto">
          <a:xfrm>
            <a:off x="2680236" y="5039460"/>
            <a:ext cx="1702916" cy="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2873707" y="5048474"/>
            <a:ext cx="19040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0  0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2591752" y="2596433"/>
            <a:ext cx="2432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sym typeface="Arial" panose="020B0604020202020204" pitchFamily="34" charset="0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25</a:t>
            </a:r>
            <a:r>
              <a:rPr lang="zh-CN" altLang="en-US" sz="3200" dirty="0" smtClean="0">
                <a:solidFill>
                  <a:srgbClr val="C00000"/>
                </a:solidFill>
                <a:sym typeface="Arial" panose="020B0604020202020204" pitchFamily="34" charset="0"/>
              </a:rPr>
              <a:t>＝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4423619" y="2581199"/>
            <a:ext cx="20205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（个）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3339821" y="3501008"/>
            <a:ext cx="9718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2  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25" grpId="0"/>
      <p:bldP spid="26" grpId="0"/>
      <p:bldP spid="27" grpId="0"/>
      <p:bldP spid="28" grpId="0" animBg="1"/>
      <p:bldP spid="22" grpId="0"/>
      <p:bldP spid="23" grpId="0" animBg="1"/>
      <p:bldP spid="24" grpId="0"/>
      <p:bldP spid="14" grpId="0"/>
      <p:bldP spid="15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163058"/>
            <a:ext cx="7920880" cy="1329838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8158" y="5570350"/>
            <a:ext cx="6506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王老师一共买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en-US" altLang="zh-CN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羽毛球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2787720" y="2596433"/>
            <a:ext cx="2432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sym typeface="Arial" panose="020B0604020202020204" pitchFamily="34" charset="0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25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2209057" y="5039617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（个）</a:t>
            </a:r>
          </a:p>
        </p:txBody>
      </p:sp>
      <p:graphicFrame>
        <p:nvGraphicFramePr>
          <p:cNvPr id="16" name="Object 10"/>
          <p:cNvGraphicFramePr>
            <a:graphicFrameLocks noChangeAspect="1"/>
          </p:cNvGraphicFramePr>
          <p:nvPr/>
        </p:nvGraphicFramePr>
        <p:xfrm>
          <a:off x="6732240" y="2838568"/>
          <a:ext cx="1200150" cy="1512887"/>
        </p:xfrm>
        <a:graphic>
          <a:graphicData uri="http://schemas.openxmlformats.org/presentationml/2006/ole">
            <p:oleObj spid="_x0000_s21505" r:id="rId3" imgW="77638275" imgH="116805075" progId="">
              <p:embed/>
            </p:oleObj>
          </a:graphicData>
        </a:graphic>
      </p:graphicFrame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2209057" y="3172596"/>
            <a:ext cx="31550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＝（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3×4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×25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2209057" y="3766680"/>
            <a:ext cx="31550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3×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4×25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2209057" y="4457982"/>
            <a:ext cx="19191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3×100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9" grpId="0" autoUpdateAnimBg="0"/>
      <p:bldP spid="20" grpId="0" autoUpdateAnimBg="0"/>
      <p:bldP spid="2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467544" y="1163058"/>
            <a:ext cx="7920880" cy="1329838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8158" y="5570350"/>
            <a:ext cx="6506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王老师一共买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en-US" altLang="zh-CN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b="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羽毛球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3612638" y="2596433"/>
            <a:ext cx="2432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sym typeface="Arial" panose="020B0604020202020204" pitchFamily="34" charset="0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25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3229943" y="5039617"/>
            <a:ext cx="2547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＝ 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（个）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229943" y="3172596"/>
            <a:ext cx="32111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＝（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10+2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×25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3229943" y="3766680"/>
            <a:ext cx="407836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10×25+</a:t>
            </a:r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×25</a:t>
            </a: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29943" y="4457982"/>
            <a:ext cx="19752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250+50</a:t>
            </a:r>
            <a:endParaRPr lang="en-US" altLang="zh-CN" sz="3200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284984"/>
            <a:ext cx="1944520" cy="18120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9" grpId="0" autoUpdateAnimBg="0"/>
      <p:bldP spid="20" grpId="0" autoUpdateAnimBg="0"/>
      <p:bldP spid="2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全屏显示(4:3)</PresentationFormat>
  <Paragraphs>390</Paragraphs>
  <Slides>37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人教版数学四年级下第3单元</dc:title>
  <dc:creator>吉林梓翰教育图书有限公司</dc:creator>
  <cp:lastModifiedBy>lenovop</cp:lastModifiedBy>
  <cp:revision>662</cp:revision>
  <dcterms:created xsi:type="dcterms:W3CDTF">2015-11-21T07:20:00Z</dcterms:created>
  <dcterms:modified xsi:type="dcterms:W3CDTF">2021-11-01T03:27:51Z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